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0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37"/>
  </p:notes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  <p:sldId id="264" r:id="rId25"/>
    <p:sldId id="265" r:id="rId26"/>
    <p:sldId id="266" r:id="rId27"/>
    <p:sldId id="267" r:id="rId28"/>
    <p:sldId id="268" r:id="rId29"/>
    <p:sldId id="269" r:id="rId30"/>
    <p:sldId id="270" r:id="rId31"/>
    <p:sldId id="271" r:id="rId32"/>
    <p:sldId id="272" r:id="rId33"/>
    <p:sldId id="273" r:id="rId34"/>
    <p:sldId id="274" r:id="rId35"/>
    <p:sldId id="275" r:id="rId36"/>
  </p:sldIdLst>
  <p:sldSz cx="18288000" cy="10287000"/>
  <p:notesSz cx="6858000" cy="9144000"/>
  <p:embeddedFontLst>
    <p:embeddedFont>
      <p:font typeface="Raleway" charset="1" panose="020B0503030101060003"/>
      <p:regular r:id="rId6"/>
    </p:embeddedFont>
    <p:embeddedFont>
      <p:font typeface="Raleway Bold" charset="1" panose="020B0803030101060003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Lato" charset="1" panose="020F0502020204030203"/>
      <p:regular r:id="rId12"/>
    </p:embeddedFont>
    <p:embeddedFont>
      <p:font typeface="Lato Bold" charset="1" panose="020F0502020204030203"/>
      <p:regular r:id="rId13"/>
    </p:embeddedFont>
    <p:embeddedFont>
      <p:font typeface="Lato Italics" charset="1" panose="020F0502020204030203"/>
      <p:regular r:id="rId14"/>
    </p:embeddedFont>
    <p:embeddedFont>
      <p:font typeface="Lato Bold Italics" charset="1" panose="020F0502020204030203"/>
      <p:regular r:id="rId15"/>
    </p:embeddedFont>
    <p:embeddedFont>
      <p:font typeface="Fira Code" charset="1" panose="020B08090500000200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slides/slide1.xml" Type="http://schemas.openxmlformats.org/officeDocument/2006/relationships/slide"/><Relationship Id="rId18" Target="slides/slide2.xml" Type="http://schemas.openxmlformats.org/officeDocument/2006/relationships/slide"/><Relationship Id="rId19" Target="slides/slide3.xml" Type="http://schemas.openxmlformats.org/officeDocument/2006/relationships/slide"/><Relationship Id="rId2" Target="presProps.xml" Type="http://schemas.openxmlformats.org/officeDocument/2006/relationships/presProps"/><Relationship Id="rId20" Target="slides/slide4.xml" Type="http://schemas.openxmlformats.org/officeDocument/2006/relationships/slide"/><Relationship Id="rId21" Target="slides/slide5.xml" Type="http://schemas.openxmlformats.org/officeDocument/2006/relationships/slide"/><Relationship Id="rId22" Target="slides/slide6.xml" Type="http://schemas.openxmlformats.org/officeDocument/2006/relationships/slide"/><Relationship Id="rId23" Target="slides/slide7.xml" Type="http://schemas.openxmlformats.org/officeDocument/2006/relationships/slide"/><Relationship Id="rId24" Target="slides/slide8.xml" Type="http://schemas.openxmlformats.org/officeDocument/2006/relationships/slide"/><Relationship Id="rId25" Target="slides/slide9.xml" Type="http://schemas.openxmlformats.org/officeDocument/2006/relationships/slide"/><Relationship Id="rId26" Target="slides/slide10.xml" Type="http://schemas.openxmlformats.org/officeDocument/2006/relationships/slide"/><Relationship Id="rId27" Target="slides/slide11.xml" Type="http://schemas.openxmlformats.org/officeDocument/2006/relationships/slide"/><Relationship Id="rId28" Target="slides/slide12.xml" Type="http://schemas.openxmlformats.org/officeDocument/2006/relationships/slide"/><Relationship Id="rId29" Target="slides/slide13.xml" Type="http://schemas.openxmlformats.org/officeDocument/2006/relationships/slide"/><Relationship Id="rId3" Target="viewProps.xml" Type="http://schemas.openxmlformats.org/officeDocument/2006/relationships/viewProps"/><Relationship Id="rId30" Target="slides/slide14.xml" Type="http://schemas.openxmlformats.org/officeDocument/2006/relationships/slide"/><Relationship Id="rId31" Target="slides/slide15.xml" Type="http://schemas.openxmlformats.org/officeDocument/2006/relationships/slide"/><Relationship Id="rId32" Target="slides/slide16.xml" Type="http://schemas.openxmlformats.org/officeDocument/2006/relationships/slide"/><Relationship Id="rId33" Target="slides/slide17.xml" Type="http://schemas.openxmlformats.org/officeDocument/2006/relationships/slide"/><Relationship Id="rId34" Target="slides/slide18.xml" Type="http://schemas.openxmlformats.org/officeDocument/2006/relationships/slide"/><Relationship Id="rId35" Target="slides/slide19.xml" Type="http://schemas.openxmlformats.org/officeDocument/2006/relationships/slide"/><Relationship Id="rId36" Target="slides/slide20.xml" Type="http://schemas.openxmlformats.org/officeDocument/2006/relationships/slide"/><Relationship Id="rId37" Target="notesMasters/notesMaster1.xml" Type="http://schemas.openxmlformats.org/officeDocument/2006/relationships/notesMaster"/><Relationship Id="rId38" Target="theme/theme2.xml" Type="http://schemas.openxmlformats.org/officeDocument/2006/relationships/theme"/><Relationship Id="rId39" Target="notesSlides/notesSlide1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2.xml" Type="http://schemas.openxmlformats.org/officeDocument/2006/relationships/notesSlide"/><Relationship Id="rId41" Target="notesSlides/notesSlide3.xml" Type="http://schemas.openxmlformats.org/officeDocument/2006/relationships/notesSlide"/><Relationship Id="rId42" Target="notesSlides/notesSlide4.xml" Type="http://schemas.openxmlformats.org/officeDocument/2006/relationships/notesSlide"/><Relationship Id="rId43" Target="notesSlides/notesSlide5.xml" Type="http://schemas.openxmlformats.org/officeDocument/2006/relationships/notesSlide"/><Relationship Id="rId44" Target="notesSlides/notesSlide6.xml" Type="http://schemas.openxmlformats.org/officeDocument/2006/relationships/notesSlide"/><Relationship Id="rId45" Target="notesSlides/notesSlide7.xml" Type="http://schemas.openxmlformats.org/officeDocument/2006/relationships/notesSlide"/><Relationship Id="rId46" Target="notesSlides/notesSlide8.xml" Type="http://schemas.openxmlformats.org/officeDocument/2006/relationships/notesSlide"/><Relationship Id="rId47" Target="notesSlides/notesSlide9.xml" Type="http://schemas.openxmlformats.org/officeDocument/2006/relationships/notesSlide"/><Relationship Id="rId48" Target="notesSlides/notesSlide10.xml" Type="http://schemas.openxmlformats.org/officeDocument/2006/relationships/notesSlide"/><Relationship Id="rId49" Target="notesSlides/notesSlide11.xml" Type="http://schemas.openxmlformats.org/officeDocument/2006/relationships/notesSlide"/><Relationship Id="rId5" Target="tableStyles.xml" Type="http://schemas.openxmlformats.org/officeDocument/2006/relationships/tableStyles"/><Relationship Id="rId50" Target="notesSlides/notesSlide12.xml" Type="http://schemas.openxmlformats.org/officeDocument/2006/relationships/notesSlide"/><Relationship Id="rId51" Target="notesSlides/notesSlide13.xml" Type="http://schemas.openxmlformats.org/officeDocument/2006/relationships/notesSlide"/><Relationship Id="rId52" Target="notesSlides/notesSlide14.xml" Type="http://schemas.openxmlformats.org/officeDocument/2006/relationships/notesSlide"/><Relationship Id="rId53" Target="notesSlides/notesSlide15.xml" Type="http://schemas.openxmlformats.org/officeDocument/2006/relationships/notesSlide"/><Relationship Id="rId54" Target="notesSlides/notesSlide16.xml" Type="http://schemas.openxmlformats.org/officeDocument/2006/relationships/notesSlide"/><Relationship Id="rId55" Target="notesSlides/notesSlide17.xml" Type="http://schemas.openxmlformats.org/officeDocument/2006/relationships/notesSlide"/><Relationship Id="rId56" Target="notesSlides/notesSlide18.xml" Type="http://schemas.openxmlformats.org/officeDocument/2006/relationships/notesSlide"/><Relationship Id="rId57" Target="notesSlides/notesSlide19.xml" Type="http://schemas.openxmlformats.org/officeDocument/2006/relationships/notesSlide"/><Relationship Id="rId58" Target="notesSlides/notesSlide20.xml" Type="http://schemas.openxmlformats.org/officeDocument/2006/relationships/notes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no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1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7.xml" Type="http://schemas.openxmlformats.org/officeDocument/2006/relationships/slide"/></Relationships>
</file>

<file path=ppt/notesSlides/_rels/notesSlide1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8.xml" Type="http://schemas.openxmlformats.org/officeDocument/2006/relationships/slide"/></Relationships>
</file>

<file path=ppt/notesSlides/_rels/notesSlide1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9.xml" Type="http://schemas.openxmlformats.org/officeDocument/2006/relationships/slide"/></Relationships>
</file>

<file path=ppt/notesSlides/_rels/notesSlide2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20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0.xml" Type="http://schemas.openxmlformats.org/officeDocument/2006/relationships/slide"/></Relationships>
</file>

<file path=ppt/notesSlides/_rels/notesSlide3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no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This will be the final session of your employee cybersecurity training.</a:t>
            </a:r>
          </a:p>
          <a:p>
            <a:r>
              <a:rPr lang="en-US"/>
              <a:t/>
            </a:r>
          </a:p>
          <a:p>
            <a:r>
              <a:rPr lang="en-US"/>
              <a:t>Show this training slide before the training.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next section, we will continue discussing web browsing security.</a:t>
            </a:r>
          </a:p>
          <a:p>
            <a:r>
              <a:rPr lang="en-US"/>
              <a:t/>
            </a:r>
          </a:p>
          <a:p>
            <a:r>
              <a:rPr lang="en-US"/>
              <a:t>Having secure passwords. This is also a constant reminder to them to always use secure passwords, whether they are online or not. </a:t>
            </a:r>
          </a:p>
          <a:p>
            <a:r>
              <a:rPr lang="en-US"/>
              <a:t/>
            </a:r>
          </a:p>
          <a:p>
            <a:r>
              <a:rPr lang="en-US"/>
              <a:t>This section is a good review of what was previously discussed.</a:t>
            </a:r>
          </a:p>
          <a:p>
            <a:r>
              <a:rPr lang="en-US"/>
              <a:t/>
            </a:r>
          </a:p>
          <a:p>
            <a:r>
              <a:rPr lang="en-US"/>
              <a:t>II. Web Browsing Safety</a:t>
            </a:r>
          </a:p>
          <a:p>
            <a:r>
              <a:rPr lang="en-US"/>
              <a:t/>
            </a:r>
          </a:p>
          <a:p>
            <a:r>
              <a:rPr lang="en-US"/>
              <a:t>A. Use Strong Passwords</a:t>
            </a:r>
          </a:p>
          <a:p>
            <a:r>
              <a:rPr lang="en-US"/>
              <a:t/>
            </a:r>
          </a:p>
          <a:p>
            <a:r>
              <a:rPr lang="en-US"/>
              <a:t>1. Use strong, unique passwords for each online account</a:t>
            </a:r>
          </a:p>
          <a:p>
            <a:r>
              <a:rPr lang="en-US"/>
              <a:t/>
            </a:r>
          </a:p>
          <a:p>
            <a:r>
              <a:rPr lang="en-US"/>
              <a:t>2. Use a password manager to store and generate strong passwords</a:t>
            </a:r>
          </a:p>
          <a:p>
            <a:r>
              <a:rPr lang="en-US"/>
              <a:t/>
            </a:r>
          </a:p>
          <a:p>
            <a:r>
              <a:rPr lang="en-US"/>
              <a:t>3. Enable two-factor authentication for added security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1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next section, we will continue discussing web browsing security.</a:t>
            </a:r>
          </a:p>
          <a:p>
            <a:r>
              <a:rPr lang="en-US"/>
              <a:t/>
            </a:r>
          </a:p>
          <a:p>
            <a:r>
              <a:rPr lang="en-US"/>
              <a:t>Securing themselves when using public Wi-Fi or avoid them.</a:t>
            </a:r>
          </a:p>
          <a:p>
            <a:r>
              <a:rPr lang="en-US"/>
              <a:t/>
            </a:r>
          </a:p>
          <a:p>
            <a:r>
              <a:rPr lang="en-US"/>
              <a:t>II. Web Browsing Safety</a:t>
            </a:r>
          </a:p>
          <a:p>
            <a:r>
              <a:rPr lang="en-US"/>
              <a:t/>
            </a:r>
          </a:p>
          <a:p>
            <a:r>
              <a:rPr lang="en-US"/>
              <a:t>D. Avoid Public Wi-Fi - Let them know that a lot of people used public Wi-Fi and it exposes their information even more.</a:t>
            </a:r>
          </a:p>
          <a:p>
            <a:r>
              <a:rPr lang="en-US"/>
              <a:t/>
            </a:r>
          </a:p>
          <a:p>
            <a:r>
              <a:rPr lang="en-US"/>
              <a:t>1. Avoid using public Wi-Fi networks for sensitive activities such as online banking or shopping</a:t>
            </a:r>
          </a:p>
          <a:p>
            <a:r>
              <a:rPr lang="en-US"/>
              <a:t/>
            </a:r>
          </a:p>
          <a:p>
            <a:r>
              <a:rPr lang="en-US"/>
              <a:t>2. Use a virtual private network (VPN) when using public Wi-Fi to encrypt internet traffic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Let the attendees know that the next topic will be the importance of reporting a security incident and how to submit one.</a:t>
            </a:r>
          </a:p>
          <a:p>
            <a:r>
              <a:rPr lang="en-US"/>
              <a:t/>
            </a:r>
          </a:p>
          <a:p>
            <a:r>
              <a:rPr lang="en-US"/>
              <a:t>Let them know that this will be internal only to the company.</a:t>
            </a:r>
          </a:p>
          <a:p>
            <a:r>
              <a:rPr lang="en-US"/>
              <a:t/>
            </a:r>
          </a:p>
          <a:p>
            <a:r>
              <a:rPr lang="en-US"/>
              <a:t>They should report critical events that they suspect.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Explain to the attendees the importance and reasons for submitting an incident report.</a:t>
            </a:r>
          </a:p>
          <a:p>
            <a:r>
              <a:rPr lang="en-US"/>
              <a:t/>
            </a:r>
          </a:p>
          <a:p>
            <a:r>
              <a:rPr lang="en-US"/>
              <a:t>I. Reasons to submit a cybersecurity incident report</a:t>
            </a:r>
          </a:p>
          <a:p>
            <a:r>
              <a:rPr lang="en-US"/>
              <a:t/>
            </a:r>
          </a:p>
          <a:p>
            <a:r>
              <a:rPr lang="en-US"/>
              <a:t>A. Identify the root cause of the incident</a:t>
            </a:r>
          </a:p>
          <a:p>
            <a:r>
              <a:rPr lang="en-US"/>
              <a:t/>
            </a:r>
          </a:p>
          <a:p>
            <a:r>
              <a:rPr lang="en-US"/>
              <a:t>B. Prevent further damage</a:t>
            </a:r>
          </a:p>
          <a:p>
            <a:r>
              <a:rPr lang="en-US"/>
              <a:t>C. Help in the investigation process</a:t>
            </a:r>
          </a:p>
          <a:p>
            <a:r>
              <a:rPr lang="en-US"/>
              <a:t/>
            </a:r>
          </a:p>
          <a:p>
            <a:r>
              <a:rPr lang="en-US"/>
              <a:t>D. Compliance with legal and regulatory requirements</a:t>
            </a:r>
          </a:p>
          <a:p>
            <a:r>
              <a:rPr lang="en-US"/>
              <a:t>Protect the organization's reputation.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Explain to the attendees some of the best practices when submitting a cyber-security incident report.</a:t>
            </a:r>
          </a:p>
          <a:p>
            <a:r>
              <a:rPr lang="en-US"/>
              <a:t/>
            </a:r>
          </a:p>
          <a:p>
            <a:r>
              <a:rPr lang="en-US"/>
              <a:t>I. Best practices for submitting a cybersecurity incident report</a:t>
            </a:r>
          </a:p>
          <a:p>
            <a:r>
              <a:rPr lang="en-US"/>
              <a:t/>
            </a:r>
          </a:p>
          <a:p>
            <a:r>
              <a:rPr lang="en-US"/>
              <a:t>A. Report the incident immediately</a:t>
            </a:r>
          </a:p>
          <a:p>
            <a:r>
              <a:rPr lang="en-US"/>
              <a:t/>
            </a:r>
          </a:p>
          <a:p>
            <a:r>
              <a:rPr lang="en-US"/>
              <a:t>B. Provide clear and concise information</a:t>
            </a:r>
          </a:p>
          <a:p>
            <a:r>
              <a:rPr lang="en-US"/>
              <a:t/>
            </a:r>
          </a:p>
          <a:p>
            <a:r>
              <a:rPr lang="en-US"/>
              <a:t>B. Follow established reporting procedures</a:t>
            </a:r>
          </a:p>
          <a:p>
            <a:r>
              <a:rPr lang="en-US"/>
              <a:t>Involve the relevant stakeholders</a:t>
            </a:r>
          </a:p>
          <a:p>
            <a:r>
              <a:rPr lang="en-US"/>
              <a:t/>
            </a:r>
          </a:p>
          <a:p>
            <a:r>
              <a:rPr lang="en-US"/>
              <a:t>C. Maintain confidentiality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Explain the procedure in reporting a cybersecurity incident.</a:t>
            </a:r>
          </a:p>
          <a:p>
            <a:r>
              <a:rPr lang="en-US"/>
              <a:t/>
            </a:r>
          </a:p>
          <a:p>
            <a:r>
              <a:rPr lang="en-US"/>
              <a:t>In the template folder provided, an incident report form is included.</a:t>
            </a:r>
          </a:p>
          <a:p>
            <a:r>
              <a:rPr lang="en-US"/>
              <a:t/>
            </a:r>
          </a:p>
          <a:p>
            <a:r>
              <a:rPr lang="en-US"/>
              <a:t>Please feel free to make changes to this form and use it at your company to report any cyber security incidents.</a:t>
            </a:r>
          </a:p>
          <a:p>
            <a:r>
              <a:rPr lang="en-US"/>
              <a:t/>
            </a:r>
          </a:p>
          <a:p>
            <a:r>
              <a:rPr lang="en-US"/>
              <a:t>Be as detailed as they can.</a:t>
            </a:r>
          </a:p>
          <a:p>
            <a:r>
              <a:rPr lang="en-US"/>
              <a:t/>
            </a:r>
          </a:p>
          <a:p>
            <a:r>
              <a:rPr lang="en-US"/>
              <a:t>Provide them with the contact information of who to submit this incident report.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final section, discuss the security policy your company has or its intention to implement.</a:t>
            </a:r>
          </a:p>
          <a:p>
            <a:r>
              <a:rPr lang="en-US"/>
              <a:t/>
            </a:r>
          </a:p>
          <a:p>
            <a:r>
              <a:rPr lang="en-US"/>
              <a:t>Let them know what a security policy is, which are guidelines for interacting with your company's network and systems.</a:t>
            </a:r>
          </a:p>
          <a:p>
            <a:r>
              <a:rPr lang="en-US"/>
              <a:t/>
            </a:r>
          </a:p>
          <a:p>
            <a:r>
              <a:rPr lang="en-US"/>
              <a:t>Provide your employees with a print or digital copy of the security policy if available.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Ask the training attendees if they have any questions that need to be addressed.</a:t>
            </a:r>
          </a:p>
          <a:p>
            <a:r>
              <a:rPr lang="en-US"/>
              <a:t/>
            </a:r>
          </a:p>
          <a:p>
            <a:r>
              <a:rPr lang="en-US"/>
              <a:t>Open this section for interactive discussion.</a:t>
            </a:r>
          </a:p>
          <a:p>
            <a:r>
              <a:rPr lang="en-US"/>
              <a:t/>
            </a:r>
          </a:p>
          <a:p>
            <a:r>
              <a:rPr lang="en-US"/>
              <a:t>Review any details they wish to be reviewed.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Review what the attendees have understood and ask around what they have learned.</a:t>
            </a:r>
          </a:p>
          <a:p>
            <a:r>
              <a:rPr lang="en-US"/>
              <a:t/>
            </a:r>
          </a:p>
          <a:p>
            <a:r>
              <a:rPr lang="en-US"/>
              <a:t>Asking around reinforces what they have learned, in which they can also teach others.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1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Congratulate everyone for completing this session.</a:t>
            </a:r>
          </a:p>
          <a:p>
            <a:r>
              <a:rPr lang="en-US"/>
              <a:t/>
            </a:r>
          </a:p>
          <a:p>
            <a:r>
              <a:rPr lang="en-US"/>
              <a:t>Also, remind them to begin using what they learned and to be safe when going out into the digital space.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Ask the staff: "Let's see what you have remembered from last week... who can tell me something about... " </a:t>
            </a:r>
          </a:p>
          <a:p>
            <a:r>
              <a:rPr lang="en-US"/>
              <a:t/>
            </a:r>
          </a:p>
          <a:p>
            <a:r>
              <a:rPr lang="en-US"/>
              <a:t>Depending on how much you have, you will ask them about the concepts below. If a concept is not clear, refresh their memory before moving on.</a:t>
            </a:r>
          </a:p>
          <a:p>
            <a:r>
              <a:rPr lang="en-US"/>
              <a:t/>
            </a:r>
          </a:p>
          <a:p>
            <a:r>
              <a:rPr lang="en-US"/>
              <a:t>A - Social Engineering</a:t>
            </a:r>
          </a:p>
          <a:p>
            <a:r>
              <a:rPr lang="en-US"/>
              <a:t/>
            </a:r>
          </a:p>
          <a:p>
            <a:r>
              <a:rPr lang="en-US"/>
              <a:t>1. Point of Entry</a:t>
            </a:r>
          </a:p>
          <a:p>
            <a:r>
              <a:rPr lang="en-US"/>
              <a:t>2. Social Media</a:t>
            </a:r>
          </a:p>
          <a:p>
            <a:r>
              <a:rPr lang="en-US"/>
              <a:t>3. Types of Attack</a:t>
            </a:r>
          </a:p>
          <a:p>
            <a:r>
              <a:rPr lang="en-US"/>
              <a:t>4. Techniques</a:t>
            </a:r>
          </a:p>
          <a:p>
            <a:r>
              <a:rPr lang="en-US"/>
              <a:t>5. Countermeasures</a:t>
            </a:r>
          </a:p>
          <a:p>
            <a:r>
              <a:rPr lang="en-US"/>
              <a:t>6. Prevention</a:t>
            </a:r>
          </a:p>
          <a:p>
            <a:r>
              <a:rPr lang="en-US"/>
              <a:t/>
            </a:r>
          </a:p>
          <a:p>
            <a:r>
              <a:rPr lang="en-US"/>
              <a:t>B. Mobile Device Security</a:t>
            </a:r>
          </a:p>
          <a:p>
            <a:r>
              <a:rPr lang="en-US"/>
              <a:t/>
            </a:r>
          </a:p>
          <a:p>
            <a:r>
              <a:rPr lang="en-US"/>
              <a:t>1. Software updates</a:t>
            </a:r>
          </a:p>
          <a:p>
            <a:r>
              <a:rPr lang="en-US"/>
              <a:t>2. Passwords</a:t>
            </a:r>
          </a:p>
          <a:p>
            <a:r>
              <a:rPr lang="en-US"/>
              <a:t>3. Biometric authentication</a:t>
            </a:r>
          </a:p>
          <a:p>
            <a:r>
              <a:rPr lang="en-US"/>
              <a:t>4. Security software</a:t>
            </a:r>
          </a:p>
          <a:p>
            <a:r>
              <a:rPr lang="en-US"/>
              <a:t>5. Public Wi-Fi</a:t>
            </a:r>
          </a:p>
          <a:p>
            <a:r>
              <a:rPr lang="en-US"/>
              <a:t>6. Third party apps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20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Thank the attendees and congratulate them on their completion.</a:t>
            </a:r>
          </a:p>
          <a:p>
            <a:r>
              <a:rPr lang="en-US"/>
              <a:t/>
            </a:r>
          </a:p>
          <a:p>
            <a:r>
              <a:rPr lang="en-US"/>
              <a:t>Let them know to review the materials provided and that they can ask questions after this training session.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3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Let them know the topics that we will be covering this session.</a:t>
            </a:r>
          </a:p>
          <a:p>
            <a:r>
              <a:rPr lang="en-US"/>
              <a:t/>
            </a:r>
          </a:p>
          <a:p>
            <a:r>
              <a:rPr lang="en-US"/>
              <a:t>I. Social Media and Web Browsing Security</a:t>
            </a:r>
          </a:p>
          <a:p>
            <a:r>
              <a:rPr lang="en-US"/>
              <a:t/>
            </a:r>
          </a:p>
          <a:p>
            <a:r>
              <a:rPr lang="en-US"/>
              <a:t>II. Cybersecurity Incident Reporting</a:t>
            </a:r>
          </a:p>
          <a:p>
            <a:r>
              <a:rPr lang="en-US"/>
              <a:t/>
            </a:r>
          </a:p>
          <a:p>
            <a:r>
              <a:rPr lang="en-US"/>
              <a:t>*Be sure to interact with them and make it engaging**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4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This slide will be the indicator for the next first section covered today.</a:t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5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Discuss and tell them some important tips and reminders on staying safe online, especially with Social Media. </a:t>
            </a:r>
          </a:p>
          <a:p>
            <a:r>
              <a:rPr lang="en-US"/>
              <a:t/>
            </a:r>
          </a:p>
          <a:p>
            <a:r>
              <a:rPr lang="en-US"/>
              <a:t>Here the discussion will be about protecting personal information.</a:t>
            </a:r>
          </a:p>
          <a:p>
            <a:r>
              <a:rPr lang="en-US"/>
              <a:t/>
            </a:r>
          </a:p>
          <a:p>
            <a:r>
              <a:rPr lang="en-US"/>
              <a:t>I. Social Media Safety</a:t>
            </a:r>
          </a:p>
          <a:p>
            <a:r>
              <a:rPr lang="en-US"/>
              <a:t/>
            </a:r>
          </a:p>
          <a:p>
            <a:r>
              <a:rPr lang="en-US"/>
              <a:t>A. Protect Personal Information</a:t>
            </a:r>
          </a:p>
          <a:p>
            <a:r>
              <a:rPr lang="en-US"/>
              <a:t/>
            </a:r>
          </a:p>
          <a:p>
            <a:r>
              <a:rPr lang="en-US"/>
              <a:t>1. Limit the amount of personal information shared on social media</a:t>
            </a:r>
          </a:p>
          <a:p>
            <a:r>
              <a:rPr lang="en-US"/>
              <a:t/>
            </a:r>
          </a:p>
          <a:p>
            <a:r>
              <a:rPr lang="en-US"/>
              <a:t>2. Avoid sharing sensitive information such as home address, phone number, or financial information</a:t>
            </a:r>
          </a:p>
          <a:p>
            <a:r>
              <a:rPr lang="en-US"/>
              <a:t/>
            </a:r>
          </a:p>
          <a:p>
            <a:r>
              <a:rPr lang="en-US"/>
              <a:t>3. Use strong, unique passwords for social media accounts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6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Continue the discussion and let them know that scams and malicious are prevalent in Social Media.</a:t>
            </a:r>
          </a:p>
          <a:p>
            <a:r>
              <a:rPr lang="en-US"/>
              <a:t/>
            </a:r>
          </a:p>
          <a:p>
            <a:r>
              <a:rPr lang="en-US"/>
              <a:t>Here the discussion will be about being aware of scams and other dangerous content.</a:t>
            </a:r>
          </a:p>
          <a:p>
            <a:r>
              <a:rPr lang="en-US"/>
              <a:t/>
            </a:r>
          </a:p>
          <a:p>
            <a:r>
              <a:rPr lang="en-US"/>
              <a:t>I. Social Media Safety</a:t>
            </a:r>
          </a:p>
          <a:p>
            <a:r>
              <a:rPr lang="en-US"/>
              <a:t/>
            </a:r>
          </a:p>
          <a:p>
            <a:r>
              <a:rPr lang="en-US"/>
              <a:t>A. Be Aware of Scams and Malicious Content</a:t>
            </a:r>
          </a:p>
          <a:p>
            <a:r>
              <a:rPr lang="en-US"/>
              <a:t/>
            </a:r>
          </a:p>
          <a:p>
            <a:r>
              <a:rPr lang="en-US"/>
              <a:t>1. Be cautious of unsolicited messages, especially from unknown sources.</a:t>
            </a:r>
          </a:p>
          <a:p>
            <a:r>
              <a:rPr lang="en-US"/>
              <a:t/>
            </a:r>
          </a:p>
          <a:p>
            <a:r>
              <a:rPr lang="en-US"/>
              <a:t>2. Avoid clicking on suspicious links or downloading unknown files.</a:t>
            </a:r>
          </a:p>
          <a:p>
            <a:r>
              <a:rPr lang="en-US"/>
              <a:t/>
            </a:r>
          </a:p>
          <a:p>
            <a:r>
              <a:rPr lang="en-US"/>
              <a:t>3. Use up-to-date antivirus software to protect against malware.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7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Continue the discussion and on social media safety.</a:t>
            </a:r>
          </a:p>
          <a:p>
            <a:r>
              <a:rPr lang="en-US"/>
              <a:t/>
            </a:r>
          </a:p>
          <a:p>
            <a:r>
              <a:rPr lang="en-US"/>
              <a:t>The discussion will be about managing privacy settings.</a:t>
            </a:r>
          </a:p>
          <a:p>
            <a:r>
              <a:rPr lang="en-US"/>
              <a:t/>
            </a:r>
          </a:p>
          <a:p>
            <a:r>
              <a:rPr lang="en-US"/>
              <a:t>I. Social Media Safety</a:t>
            </a:r>
          </a:p>
          <a:p>
            <a:r>
              <a:rPr lang="en-US"/>
              <a:t/>
            </a:r>
          </a:p>
          <a:p>
            <a:r>
              <a:rPr lang="en-US"/>
              <a:t>A. Manage Privacy Settings</a:t>
            </a:r>
          </a:p>
          <a:p>
            <a:r>
              <a:rPr lang="en-US"/>
              <a:t/>
            </a:r>
          </a:p>
          <a:p>
            <a:r>
              <a:rPr lang="en-US"/>
              <a:t>1. Familiarize yourself with the privacy settings of social media platforms.</a:t>
            </a:r>
          </a:p>
          <a:p>
            <a:r>
              <a:rPr lang="en-US"/>
              <a:t/>
            </a:r>
          </a:p>
          <a:p>
            <a:r>
              <a:rPr lang="en-US"/>
              <a:t>2. Customize privacy settings according to personal preferences.</a:t>
            </a:r>
          </a:p>
          <a:p>
            <a:r>
              <a:rPr lang="en-US"/>
              <a:t/>
            </a:r>
          </a:p>
          <a:p>
            <a:r>
              <a:rPr lang="en-US"/>
              <a:t>3. Regularly review and update privacy settings.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8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next section, let them know we will discuss securing themselves when browsing the internet.</a:t>
            </a:r>
          </a:p>
          <a:p>
            <a:r>
              <a:rPr lang="en-US"/>
              <a:t/>
            </a:r>
          </a:p>
          <a:p>
            <a:r>
              <a:rPr lang="en-US"/>
              <a:t>The following will be some pointers to use.</a:t>
            </a:r>
          </a:p>
          <a:p>
            <a:r>
              <a:rPr lang="en-US"/>
              <a:t/>
            </a:r>
          </a:p>
          <a:p>
            <a:r>
              <a:rPr lang="en-US"/>
              <a:t>II. Web Browsing Safety</a:t>
            </a:r>
          </a:p>
          <a:p>
            <a:r>
              <a:rPr lang="en-US"/>
              <a:t/>
            </a:r>
          </a:p>
          <a:p>
            <a:r>
              <a:rPr lang="en-US"/>
              <a:t>A. Use Secure Browsers</a:t>
            </a:r>
          </a:p>
          <a:p>
            <a:r>
              <a:rPr lang="en-US"/>
              <a:t/>
            </a:r>
          </a:p>
          <a:p>
            <a:r>
              <a:rPr lang="en-US"/>
              <a:t>1. Use browsers with built-in security features like Google Chrome or Mozilla Firefox. </a:t>
            </a:r>
          </a:p>
          <a:p>
            <a:r>
              <a:rPr lang="en-US"/>
              <a:t/>
            </a:r>
          </a:p>
          <a:p>
            <a:r>
              <a:rPr lang="en-US"/>
              <a:t>Avoid browsers that you have just heard of or are not familiar with.</a:t>
            </a:r>
          </a:p>
          <a:p>
            <a:r>
              <a:rPr lang="en-US"/>
              <a:t/>
            </a:r>
          </a:p>
          <a:p>
            <a:r>
              <a:rPr lang="en-US"/>
              <a:t>2. Keep browsers updated to ensure the latest security patches are installed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notesSlides/notesSlide9.xml><?xml version="1.0" encoding="utf-8"?>
<p:notes xmlns:p="http://schemas.openxmlformats.org/presentationml/2006/main">
  <p:cSld>
    <p:spTree xmlns:a="http://schemas.openxmlformats.org/drawingml/2006/main"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>In this next section, we will continue discussing web browsing security.</a:t>
            </a:r>
          </a:p>
          <a:p>
            <a:r>
              <a:rPr lang="en-US"/>
              <a:t/>
            </a:r>
          </a:p>
          <a:p>
            <a:r>
              <a:rPr lang="en-US"/>
              <a:t>II. Web Browsing Security</a:t>
            </a:r>
          </a:p>
          <a:p>
            <a:r>
              <a:rPr lang="en-US"/>
              <a:t/>
            </a:r>
          </a:p>
          <a:p>
            <a:r>
              <a:rPr lang="en-US"/>
              <a:t>A. Be Cautious of Phishing Scams</a:t>
            </a:r>
          </a:p>
          <a:p>
            <a:r>
              <a:rPr lang="en-US"/>
              <a:t/>
            </a:r>
          </a:p>
          <a:p>
            <a:r>
              <a:rPr lang="en-US"/>
              <a:t>1. Do not click on links or download attachments from unknown or suspicious sources.</a:t>
            </a:r>
          </a:p>
          <a:p>
            <a:r>
              <a:rPr lang="en-US"/>
              <a:t/>
            </a:r>
          </a:p>
          <a:p>
            <a:r>
              <a:rPr lang="en-US"/>
              <a:t>2. Check the authenticity of websites before entering personal information.</a:t>
            </a:r>
          </a:p>
          <a:p>
            <a:r>
              <a:rPr lang="en-US"/>
              <a:t/>
            </a:r>
          </a:p>
          <a:p>
            <a:r>
              <a:rPr lang="en-US"/>
              <a:t>3. Use anti-virus software to prevent phishing attacks.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</p:notes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pn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Relationship Id="rId5" Target="../media/image15.png" Type="http://schemas.openxmlformats.org/officeDocument/2006/relationships/image"/></Relationships>
</file>

<file path=ppt/slides/_rels/slide1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7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8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1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9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2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0.xml" Type="http://schemas.openxmlformats.org/officeDocument/2006/relationships/notesSlide"/><Relationship Id="rId3" Target="../media/image1.png" Type="http://schemas.openxmlformats.org/officeDocument/2006/relationships/image"/><Relationship Id="rId4" Target="../media/image16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1.pn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9.png" Type="http://schemas.openxmlformats.org/officeDocument/2006/relationships/image"/><Relationship Id="rId7" Target="../media/image10.svg" Type="http://schemas.openxmlformats.org/officeDocument/2006/relationships/image"/><Relationship Id="rId8" Target="../media/image11.png" Type="http://schemas.openxmlformats.org/officeDocument/2006/relationships/image"/><Relationship Id="rId9" Target="../media/image1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1.png" Type="http://schemas.openxmlformats.org/officeDocument/2006/relationships/image"/><Relationship Id="rId4" Target="../media/image13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1.png" Type="http://schemas.openxmlformats.org/officeDocument/2006/relationships/image"/><Relationship Id="rId4" Target="../media/image14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090064" y="0"/>
            <a:ext cx="11959943" cy="10356772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20267" t="0" r="-34499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7184632">
            <a:off x="9593417" y="6643816"/>
            <a:ext cx="7674641" cy="1006362"/>
            <a:chOff x="0" y="0"/>
            <a:chExt cx="2916192" cy="3823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16192" cy="382395"/>
            </a:xfrm>
            <a:custGeom>
              <a:avLst/>
              <a:gdLst/>
              <a:ahLst/>
              <a:cxnLst/>
              <a:rect r="r" b="b" t="t" l="l"/>
              <a:pathLst>
                <a:path h="382395" w="2916192">
                  <a:moveTo>
                    <a:pt x="203200" y="0"/>
                  </a:moveTo>
                  <a:lnTo>
                    <a:pt x="2712992" y="0"/>
                  </a:lnTo>
                  <a:lnTo>
                    <a:pt x="2916192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FFF0">
                <a:alpha val="64706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3610897">
            <a:off x="9505012" y="1326127"/>
            <a:ext cx="6092499" cy="897232"/>
            <a:chOff x="0" y="0"/>
            <a:chExt cx="2355988" cy="3469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5989" cy="346962"/>
            </a:xfrm>
            <a:custGeom>
              <a:avLst/>
              <a:gdLst/>
              <a:ahLst/>
              <a:cxnLst/>
              <a:rect r="r" b="b" t="t" l="l"/>
              <a:pathLst>
                <a:path h="346962" w="2355989">
                  <a:moveTo>
                    <a:pt x="203200" y="0"/>
                  </a:moveTo>
                  <a:lnTo>
                    <a:pt x="2152789" y="0"/>
                  </a:lnTo>
                  <a:lnTo>
                    <a:pt x="2355989" y="346962"/>
                  </a:lnTo>
                  <a:lnTo>
                    <a:pt x="0" y="34696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7184632">
            <a:off x="9821995" y="8179653"/>
            <a:ext cx="5612167" cy="725953"/>
            <a:chOff x="0" y="0"/>
            <a:chExt cx="2956203" cy="3823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56203" cy="382395"/>
            </a:xfrm>
            <a:custGeom>
              <a:avLst/>
              <a:gdLst/>
              <a:ahLst/>
              <a:cxnLst/>
              <a:rect r="r" b="b" t="t" l="l"/>
              <a:pathLst>
                <a:path h="382395" w="2956203">
                  <a:moveTo>
                    <a:pt x="203200" y="0"/>
                  </a:moveTo>
                  <a:lnTo>
                    <a:pt x="2753003" y="0"/>
                  </a:lnTo>
                  <a:lnTo>
                    <a:pt x="2956203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629600" y="-485280"/>
            <a:ext cx="1307882" cy="1163560"/>
            <a:chOff x="0" y="0"/>
            <a:chExt cx="411202" cy="36582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11202" cy="365827"/>
            </a:xfrm>
            <a:custGeom>
              <a:avLst/>
              <a:gdLst/>
              <a:ahLst/>
              <a:cxnLst/>
              <a:rect r="r" b="b" t="t" l="l"/>
              <a:pathLst>
                <a:path h="365827" w="411202">
                  <a:moveTo>
                    <a:pt x="203200" y="0"/>
                  </a:moveTo>
                  <a:lnTo>
                    <a:pt x="411202" y="0"/>
                  </a:lnTo>
                  <a:lnTo>
                    <a:pt x="208002" y="365827"/>
                  </a:lnTo>
                  <a:lnTo>
                    <a:pt x="0" y="36582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997632" y="-485280"/>
            <a:ext cx="2051151" cy="1824811"/>
            <a:chOff x="0" y="0"/>
            <a:chExt cx="411202" cy="36582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11202" cy="365827"/>
            </a:xfrm>
            <a:custGeom>
              <a:avLst/>
              <a:gdLst/>
              <a:ahLst/>
              <a:cxnLst/>
              <a:rect r="r" b="b" t="t" l="l"/>
              <a:pathLst>
                <a:path h="365827" w="411202">
                  <a:moveTo>
                    <a:pt x="203200" y="0"/>
                  </a:moveTo>
                  <a:lnTo>
                    <a:pt x="411202" y="0"/>
                  </a:lnTo>
                  <a:lnTo>
                    <a:pt x="208002" y="365827"/>
                  </a:lnTo>
                  <a:lnTo>
                    <a:pt x="0" y="36582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426403" y="8268456"/>
            <a:ext cx="8005582" cy="725953"/>
            <a:chOff x="0" y="0"/>
            <a:chExt cx="4216932" cy="38239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216932" cy="382395"/>
            </a:xfrm>
            <a:custGeom>
              <a:avLst/>
              <a:gdLst/>
              <a:ahLst/>
              <a:cxnLst/>
              <a:rect r="r" b="b" t="t" l="l"/>
              <a:pathLst>
                <a:path h="382395" w="4216932">
                  <a:moveTo>
                    <a:pt x="203200" y="0"/>
                  </a:moveTo>
                  <a:lnTo>
                    <a:pt x="4013732" y="0"/>
                  </a:lnTo>
                  <a:lnTo>
                    <a:pt x="4216932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7184632">
            <a:off x="11253463" y="9799675"/>
            <a:ext cx="3185382" cy="499373"/>
            <a:chOff x="0" y="0"/>
            <a:chExt cx="2439210" cy="38239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39209" cy="382395"/>
            </a:xfrm>
            <a:custGeom>
              <a:avLst/>
              <a:gdLst/>
              <a:ahLst/>
              <a:cxnLst/>
              <a:rect r="r" b="b" t="t" l="l"/>
              <a:pathLst>
                <a:path h="382395" w="2439209">
                  <a:moveTo>
                    <a:pt x="203200" y="0"/>
                  </a:moveTo>
                  <a:lnTo>
                    <a:pt x="2236009" y="0"/>
                  </a:lnTo>
                  <a:lnTo>
                    <a:pt x="2439209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576456" y="9621595"/>
            <a:ext cx="1520927" cy="1330811"/>
            <a:chOff x="0" y="0"/>
            <a:chExt cx="812800" cy="711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FFFFF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2299430" y="1931759"/>
            <a:ext cx="4971765" cy="47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10"/>
              </a:lnSpc>
              <a:spcBef>
                <a:spcPct val="0"/>
              </a:spcBef>
            </a:pPr>
            <a:r>
              <a:rPr lang="en-US" sz="2722">
                <a:solidFill>
                  <a:srgbClr val="000000"/>
                </a:solidFill>
                <a:latin typeface="Fira Code"/>
              </a:rPr>
              <a:t>Company Name and  Logo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78811" y="3215170"/>
            <a:ext cx="8018945" cy="587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69"/>
              </a:lnSpc>
              <a:spcBef>
                <a:spcPct val="0"/>
              </a:spcBef>
            </a:pPr>
            <a:r>
              <a:rPr lang="en-US" sz="3478">
                <a:solidFill>
                  <a:srgbClr val="000000"/>
                </a:solidFill>
                <a:latin typeface="Lato"/>
              </a:rPr>
              <a:t>Your Company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78811" y="3682275"/>
            <a:ext cx="9876088" cy="988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006"/>
              </a:lnSpc>
              <a:spcBef>
                <a:spcPct val="0"/>
              </a:spcBef>
            </a:pPr>
            <a:r>
              <a:rPr lang="en-US" sz="5718">
                <a:solidFill>
                  <a:srgbClr val="000000"/>
                </a:solidFill>
                <a:latin typeface="Raleway"/>
              </a:rPr>
              <a:t>Cybersecurity Training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78811" y="6391555"/>
            <a:ext cx="6392383" cy="5401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55"/>
              </a:lnSpc>
              <a:spcBef>
                <a:spcPct val="0"/>
              </a:spcBef>
            </a:pPr>
            <a:r>
              <a:rPr lang="en-US" sz="3110">
                <a:solidFill>
                  <a:srgbClr val="000000"/>
                </a:solidFill>
                <a:latin typeface="Lato"/>
              </a:rPr>
              <a:t>Week 4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878811" y="8370467"/>
            <a:ext cx="4709056" cy="46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5"/>
              </a:lnSpc>
              <a:spcBef>
                <a:spcPct val="0"/>
              </a:spcBef>
            </a:pPr>
            <a:r>
              <a:rPr lang="en-US" sz="2696">
                <a:solidFill>
                  <a:srgbClr val="FFFFF0"/>
                </a:solidFill>
                <a:latin typeface="Fira Code"/>
              </a:rPr>
              <a:t>www.YourCompany.com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878811" y="4768369"/>
            <a:ext cx="8946133" cy="7724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01"/>
              </a:lnSpc>
              <a:spcBef>
                <a:spcPct val="0"/>
              </a:spcBef>
            </a:pPr>
            <a:r>
              <a:rPr lang="en-US" sz="2215">
                <a:solidFill>
                  <a:srgbClr val="000000"/>
                </a:solidFill>
                <a:latin typeface="Fira Code"/>
              </a:rPr>
              <a:t>Protect yourselves online by mastering cybersecurity </a:t>
            </a:r>
          </a:p>
          <a:p>
            <a:pPr>
              <a:lnSpc>
                <a:spcPts val="3101"/>
              </a:lnSpc>
              <a:spcBef>
                <a:spcPct val="0"/>
              </a:spcBef>
            </a:pPr>
            <a:r>
              <a:rPr lang="en-US" sz="2215">
                <a:solidFill>
                  <a:srgbClr val="000000"/>
                </a:solidFill>
                <a:latin typeface="Fira Code"/>
              </a:rPr>
              <a:t>best practices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6452" y="2996768"/>
            <a:ext cx="703419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Use strong passwords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Web Browsing Security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453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Strong and Unique Passwords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Password manager to generate strong passwords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Two-factor authentication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6452" y="2996768"/>
            <a:ext cx="703419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Avoid Public Wi-Fi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Web Browsing Security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453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Avoid when banking or shopping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Use a VPN (virtual private network)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840642" y="3197400"/>
            <a:ext cx="12695581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Incident Reporting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70127" y="1662208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17383E"/>
                </a:solidFill>
                <a:latin typeface="Lato"/>
              </a:rPr>
              <a:t>Incident Reporting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0127" y="2336909"/>
            <a:ext cx="15185313" cy="655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66"/>
              </a:lnSpc>
              <a:spcBef>
                <a:spcPct val="0"/>
              </a:spcBef>
            </a:pPr>
            <a:r>
              <a:rPr lang="en-US" sz="3833">
                <a:solidFill>
                  <a:srgbClr val="000000"/>
                </a:solidFill>
                <a:latin typeface="Fira Code"/>
              </a:rPr>
              <a:t>Reasons to submit a report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2248" y="3321570"/>
            <a:ext cx="12552918" cy="56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Identify the root cause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Prevent further damage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Help Investigation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Compliance and legal requirements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70127" y="1662208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17383E"/>
                </a:solidFill>
                <a:latin typeface="Lato"/>
              </a:rPr>
              <a:t>Incident Reporting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70127" y="2336909"/>
            <a:ext cx="15185313" cy="655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66"/>
              </a:lnSpc>
              <a:spcBef>
                <a:spcPct val="0"/>
              </a:spcBef>
            </a:pPr>
            <a:r>
              <a:rPr lang="en-US" sz="3833">
                <a:solidFill>
                  <a:srgbClr val="000000"/>
                </a:solidFill>
                <a:latin typeface="Fira Code"/>
              </a:rPr>
              <a:t>Best Practices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52248" y="3321570"/>
            <a:ext cx="12552918" cy="56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Identify the root cause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Prevent further damage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Help Investigation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Compliance and legal requirements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588514" y="2529121"/>
            <a:ext cx="11377698" cy="7306081"/>
          </a:xfrm>
          <a:custGeom>
            <a:avLst/>
            <a:gdLst/>
            <a:ahLst/>
            <a:cxnLst/>
            <a:rect r="r" b="b" t="t" l="l"/>
            <a:pathLst>
              <a:path h="7306081" w="11377698">
                <a:moveTo>
                  <a:pt x="0" y="0"/>
                </a:moveTo>
                <a:lnTo>
                  <a:pt x="11377698" y="0"/>
                </a:lnTo>
                <a:lnTo>
                  <a:pt x="11377698" y="7306080"/>
                </a:lnTo>
                <a:lnTo>
                  <a:pt x="0" y="73060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70127" y="1199308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17383E"/>
                </a:solidFill>
                <a:latin typeface="Lato"/>
              </a:rPr>
              <a:t>Incident Reporting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0127" y="1874010"/>
            <a:ext cx="15185313" cy="655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66"/>
              </a:lnSpc>
              <a:spcBef>
                <a:spcPct val="0"/>
              </a:spcBef>
            </a:pPr>
            <a:r>
              <a:rPr lang="en-US" sz="3833">
                <a:solidFill>
                  <a:srgbClr val="000000"/>
                </a:solidFill>
                <a:latin typeface="Fira Code"/>
              </a:rPr>
              <a:t>Form to submit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840642" y="3197400"/>
            <a:ext cx="12695581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Security Policy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96210" y="3203741"/>
            <a:ext cx="12695581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Questions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796210" y="2630864"/>
            <a:ext cx="12695581" cy="323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Recap and Takeaways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840642" y="3171192"/>
            <a:ext cx="12695581" cy="162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Congratulations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509726" y="2839133"/>
            <a:ext cx="9705258" cy="2850920"/>
          </a:xfrm>
          <a:custGeom>
            <a:avLst/>
            <a:gdLst/>
            <a:ahLst/>
            <a:cxnLst/>
            <a:rect r="r" b="b" t="t" l="l"/>
            <a:pathLst>
              <a:path h="2850920" w="9705258">
                <a:moveTo>
                  <a:pt x="0" y="0"/>
                </a:moveTo>
                <a:lnTo>
                  <a:pt x="9705258" y="0"/>
                </a:lnTo>
                <a:lnTo>
                  <a:pt x="9705258" y="2850919"/>
                </a:lnTo>
                <a:lnTo>
                  <a:pt x="0" y="285091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725996" y="6061794"/>
            <a:ext cx="9705258" cy="2850920"/>
          </a:xfrm>
          <a:custGeom>
            <a:avLst/>
            <a:gdLst/>
            <a:ahLst/>
            <a:cxnLst/>
            <a:rect r="r" b="b" t="t" l="l"/>
            <a:pathLst>
              <a:path h="2850920" w="9705258">
                <a:moveTo>
                  <a:pt x="0" y="0"/>
                </a:moveTo>
                <a:lnTo>
                  <a:pt x="9705258" y="0"/>
                </a:lnTo>
                <a:lnTo>
                  <a:pt x="9705258" y="2850920"/>
                </a:lnTo>
                <a:lnTo>
                  <a:pt x="0" y="285092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725996" y="3442408"/>
            <a:ext cx="1616001" cy="985760"/>
          </a:xfrm>
          <a:custGeom>
            <a:avLst/>
            <a:gdLst/>
            <a:ahLst/>
            <a:cxnLst/>
            <a:rect r="r" b="b" t="t" l="l"/>
            <a:pathLst>
              <a:path h="985760" w="1616001">
                <a:moveTo>
                  <a:pt x="0" y="0"/>
                </a:moveTo>
                <a:lnTo>
                  <a:pt x="1616001" y="0"/>
                </a:lnTo>
                <a:lnTo>
                  <a:pt x="1616001" y="985760"/>
                </a:lnTo>
                <a:lnTo>
                  <a:pt x="0" y="98576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057236" y="6493333"/>
            <a:ext cx="1296398" cy="1296398"/>
          </a:xfrm>
          <a:custGeom>
            <a:avLst/>
            <a:gdLst/>
            <a:ahLst/>
            <a:cxnLst/>
            <a:rect r="r" b="b" t="t" l="l"/>
            <a:pathLst>
              <a:path h="1296398" w="1296398">
                <a:moveTo>
                  <a:pt x="0" y="0"/>
                </a:moveTo>
                <a:lnTo>
                  <a:pt x="1296399" y="0"/>
                </a:lnTo>
                <a:lnTo>
                  <a:pt x="1296399" y="1296398"/>
                </a:lnTo>
                <a:lnTo>
                  <a:pt x="0" y="129639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323731" y="3736584"/>
            <a:ext cx="6297968" cy="5838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40"/>
              </a:lnSpc>
            </a:pPr>
            <a:r>
              <a:rPr lang="en-US" sz="3866">
                <a:solidFill>
                  <a:srgbClr val="000000"/>
                </a:solidFill>
                <a:latin typeface="Lato"/>
              </a:rPr>
              <a:t>Social Engineering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540001" y="7012209"/>
            <a:ext cx="6297968" cy="11676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40"/>
              </a:lnSpc>
            </a:pPr>
            <a:r>
              <a:rPr lang="en-US" sz="3866">
                <a:solidFill>
                  <a:srgbClr val="000000"/>
                </a:solidFill>
                <a:latin typeface="Lato"/>
              </a:rPr>
              <a:t>M</a:t>
            </a:r>
            <a:r>
              <a:rPr lang="en-US" sz="3866">
                <a:solidFill>
                  <a:srgbClr val="000000"/>
                </a:solidFill>
                <a:latin typeface="Lato"/>
              </a:rPr>
              <a:t>obile Device Security </a:t>
            </a:r>
          </a:p>
          <a:p>
            <a:pPr>
              <a:lnSpc>
                <a:spcPts val="464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366902" y="1219327"/>
            <a:ext cx="11554195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71"/>
              </a:lnSpc>
            </a:pPr>
            <a:r>
              <a:rPr lang="en-US" sz="5559">
                <a:solidFill>
                  <a:srgbClr val="000000"/>
                </a:solidFill>
                <a:latin typeface="Raleway"/>
              </a:rPr>
              <a:t>Let's Review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1090064" y="0"/>
            <a:ext cx="11959943" cy="10356772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4"/>
              <a:stretch>
                <a:fillRect l="-14946" t="0" r="-14946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-7184632">
            <a:off x="9593417" y="6643816"/>
            <a:ext cx="7674641" cy="1006362"/>
            <a:chOff x="0" y="0"/>
            <a:chExt cx="2916192" cy="38239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916192" cy="382395"/>
            </a:xfrm>
            <a:custGeom>
              <a:avLst/>
              <a:gdLst/>
              <a:ahLst/>
              <a:cxnLst/>
              <a:rect r="r" b="b" t="t" l="l"/>
              <a:pathLst>
                <a:path h="382395" w="2916192">
                  <a:moveTo>
                    <a:pt x="203200" y="0"/>
                  </a:moveTo>
                  <a:lnTo>
                    <a:pt x="2712992" y="0"/>
                  </a:lnTo>
                  <a:lnTo>
                    <a:pt x="2916192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000000">
                <a:alpha val="64706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-3610897">
            <a:off x="9505012" y="1326127"/>
            <a:ext cx="6092499" cy="897232"/>
            <a:chOff x="0" y="0"/>
            <a:chExt cx="2355988" cy="34696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355989" cy="346962"/>
            </a:xfrm>
            <a:custGeom>
              <a:avLst/>
              <a:gdLst/>
              <a:ahLst/>
              <a:cxnLst/>
              <a:rect r="r" b="b" t="t" l="l"/>
              <a:pathLst>
                <a:path h="346962" w="2355989">
                  <a:moveTo>
                    <a:pt x="203200" y="0"/>
                  </a:moveTo>
                  <a:lnTo>
                    <a:pt x="2152789" y="0"/>
                  </a:lnTo>
                  <a:lnTo>
                    <a:pt x="2355989" y="346962"/>
                  </a:lnTo>
                  <a:lnTo>
                    <a:pt x="0" y="346962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A6B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-7184632">
            <a:off x="9821995" y="8179653"/>
            <a:ext cx="5612167" cy="725953"/>
            <a:chOff x="0" y="0"/>
            <a:chExt cx="2956203" cy="38239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956203" cy="382395"/>
            </a:xfrm>
            <a:custGeom>
              <a:avLst/>
              <a:gdLst/>
              <a:ahLst/>
              <a:cxnLst/>
              <a:rect r="r" b="b" t="t" l="l"/>
              <a:pathLst>
                <a:path h="382395" w="2956203">
                  <a:moveTo>
                    <a:pt x="203200" y="0"/>
                  </a:moveTo>
                  <a:lnTo>
                    <a:pt x="2753003" y="0"/>
                  </a:lnTo>
                  <a:lnTo>
                    <a:pt x="2956203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A6B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0489773" y="-403462"/>
            <a:ext cx="1307882" cy="1163560"/>
            <a:chOff x="0" y="0"/>
            <a:chExt cx="411202" cy="36582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411202" cy="365827"/>
            </a:xfrm>
            <a:custGeom>
              <a:avLst/>
              <a:gdLst/>
              <a:ahLst/>
              <a:cxnLst/>
              <a:rect r="r" b="b" t="t" l="l"/>
              <a:pathLst>
                <a:path h="365827" w="411202">
                  <a:moveTo>
                    <a:pt x="203200" y="0"/>
                  </a:moveTo>
                  <a:lnTo>
                    <a:pt x="411202" y="0"/>
                  </a:lnTo>
                  <a:lnTo>
                    <a:pt x="208002" y="365827"/>
                  </a:lnTo>
                  <a:lnTo>
                    <a:pt x="0" y="36582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A6B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0857805" y="-403462"/>
            <a:ext cx="2051151" cy="1824811"/>
            <a:chOff x="0" y="0"/>
            <a:chExt cx="411202" cy="36582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11202" cy="365827"/>
            </a:xfrm>
            <a:custGeom>
              <a:avLst/>
              <a:gdLst/>
              <a:ahLst/>
              <a:cxnLst/>
              <a:rect r="r" b="b" t="t" l="l"/>
              <a:pathLst>
                <a:path h="365827" w="411202">
                  <a:moveTo>
                    <a:pt x="203200" y="0"/>
                  </a:moveTo>
                  <a:lnTo>
                    <a:pt x="411202" y="0"/>
                  </a:lnTo>
                  <a:lnTo>
                    <a:pt x="208002" y="365827"/>
                  </a:lnTo>
                  <a:lnTo>
                    <a:pt x="0" y="365827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-426403" y="8268456"/>
            <a:ext cx="8005582" cy="725953"/>
            <a:chOff x="0" y="0"/>
            <a:chExt cx="4216932" cy="38239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216932" cy="382395"/>
            </a:xfrm>
            <a:custGeom>
              <a:avLst/>
              <a:gdLst/>
              <a:ahLst/>
              <a:cxnLst/>
              <a:rect r="r" b="b" t="t" l="l"/>
              <a:pathLst>
                <a:path h="382395" w="4216932">
                  <a:moveTo>
                    <a:pt x="203200" y="0"/>
                  </a:moveTo>
                  <a:lnTo>
                    <a:pt x="4013732" y="0"/>
                  </a:lnTo>
                  <a:lnTo>
                    <a:pt x="4216932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FFBA6B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-7184632">
            <a:off x="11253463" y="9799675"/>
            <a:ext cx="3185382" cy="499373"/>
            <a:chOff x="0" y="0"/>
            <a:chExt cx="2439210" cy="382395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439209" cy="382395"/>
            </a:xfrm>
            <a:custGeom>
              <a:avLst/>
              <a:gdLst/>
              <a:ahLst/>
              <a:cxnLst/>
              <a:rect r="r" b="b" t="t" l="l"/>
              <a:pathLst>
                <a:path h="382395" w="2439209">
                  <a:moveTo>
                    <a:pt x="203200" y="0"/>
                  </a:moveTo>
                  <a:lnTo>
                    <a:pt x="2236009" y="0"/>
                  </a:lnTo>
                  <a:lnTo>
                    <a:pt x="2439209" y="382395"/>
                  </a:lnTo>
                  <a:lnTo>
                    <a:pt x="0" y="38239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127000" y="-38100"/>
              <a:ext cx="5588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576456" y="9621595"/>
            <a:ext cx="1520927" cy="1330811"/>
            <a:chOff x="0" y="0"/>
            <a:chExt cx="812800" cy="7112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711200"/>
            </a:xfrm>
            <a:custGeom>
              <a:avLst/>
              <a:gdLst/>
              <a:ahLst/>
              <a:cxnLst/>
              <a:rect r="r" b="b" t="t" l="l"/>
              <a:pathLst>
                <a:path h="711200" w="812800">
                  <a:moveTo>
                    <a:pt x="406400" y="0"/>
                  </a:moveTo>
                  <a:lnTo>
                    <a:pt x="812800" y="711200"/>
                  </a:lnTo>
                  <a:lnTo>
                    <a:pt x="0" y="7112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127000" y="292100"/>
              <a:ext cx="558800" cy="368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676738" y="1469209"/>
            <a:ext cx="4813533" cy="472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892"/>
              </a:lnSpc>
              <a:spcBef>
                <a:spcPct val="0"/>
              </a:spcBef>
            </a:pPr>
            <a:r>
              <a:rPr lang="en-US" sz="2780">
                <a:solidFill>
                  <a:srgbClr val="000000"/>
                </a:solidFill>
                <a:latin typeface="Fira Code"/>
              </a:rPr>
              <a:t>Company Name and Logo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878811" y="3143139"/>
            <a:ext cx="8828040" cy="1792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617"/>
              </a:lnSpc>
              <a:spcBef>
                <a:spcPct val="0"/>
              </a:spcBef>
            </a:pPr>
            <a:r>
              <a:rPr lang="en-US" sz="10441">
                <a:solidFill>
                  <a:srgbClr val="000000"/>
                </a:solidFill>
                <a:latin typeface="Raleway"/>
              </a:rPr>
              <a:t>T</a:t>
            </a:r>
            <a:r>
              <a:rPr lang="en-US" sz="10441">
                <a:solidFill>
                  <a:srgbClr val="000000"/>
                </a:solidFill>
                <a:latin typeface="Raleway"/>
              </a:rPr>
              <a:t>hank you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878811" y="4954556"/>
            <a:ext cx="9139334" cy="7301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955"/>
              </a:lnSpc>
              <a:spcBef>
                <a:spcPct val="0"/>
              </a:spcBef>
            </a:pPr>
            <a:r>
              <a:rPr lang="en-US" sz="4254">
                <a:solidFill>
                  <a:srgbClr val="000000"/>
                </a:solidFill>
                <a:latin typeface="Lato"/>
              </a:rPr>
              <a:t>for your attention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878811" y="8370467"/>
            <a:ext cx="4709056" cy="464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5"/>
              </a:lnSpc>
              <a:spcBef>
                <a:spcPct val="0"/>
              </a:spcBef>
            </a:pPr>
            <a:r>
              <a:rPr lang="en-US" sz="2696">
                <a:solidFill>
                  <a:srgbClr val="000000"/>
                </a:solidFill>
                <a:latin typeface="Fira Code"/>
              </a:rPr>
              <a:t>www.YourCompany.com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3632537" y="2611936"/>
            <a:ext cx="11022925" cy="3237984"/>
          </a:xfrm>
          <a:custGeom>
            <a:avLst/>
            <a:gdLst/>
            <a:ahLst/>
            <a:cxnLst/>
            <a:rect r="r" b="b" t="t" l="l"/>
            <a:pathLst>
              <a:path h="3237984" w="11022925">
                <a:moveTo>
                  <a:pt x="0" y="0"/>
                </a:moveTo>
                <a:lnTo>
                  <a:pt x="11022926" y="0"/>
                </a:lnTo>
                <a:lnTo>
                  <a:pt x="11022926" y="3237985"/>
                </a:lnTo>
                <a:lnTo>
                  <a:pt x="0" y="3237985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3632537" y="6020316"/>
            <a:ext cx="11022925" cy="3237984"/>
          </a:xfrm>
          <a:custGeom>
            <a:avLst/>
            <a:gdLst/>
            <a:ahLst/>
            <a:cxnLst/>
            <a:rect r="r" b="b" t="t" l="l"/>
            <a:pathLst>
              <a:path h="3237984" w="11022925">
                <a:moveTo>
                  <a:pt x="0" y="0"/>
                </a:moveTo>
                <a:lnTo>
                  <a:pt x="11022926" y="0"/>
                </a:lnTo>
                <a:lnTo>
                  <a:pt x="11022926" y="3237984"/>
                </a:lnTo>
                <a:lnTo>
                  <a:pt x="0" y="323798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4128765" y="3169279"/>
            <a:ext cx="1471982" cy="1446222"/>
          </a:xfrm>
          <a:custGeom>
            <a:avLst/>
            <a:gdLst/>
            <a:ahLst/>
            <a:cxnLst/>
            <a:rect r="r" b="b" t="t" l="l"/>
            <a:pathLst>
              <a:path h="1446222" w="1471982">
                <a:moveTo>
                  <a:pt x="0" y="0"/>
                </a:moveTo>
                <a:lnTo>
                  <a:pt x="1471982" y="0"/>
                </a:lnTo>
                <a:lnTo>
                  <a:pt x="1471982" y="1446221"/>
                </a:lnTo>
                <a:lnTo>
                  <a:pt x="0" y="144622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3964666" y="6569555"/>
            <a:ext cx="1599205" cy="1413297"/>
          </a:xfrm>
          <a:custGeom>
            <a:avLst/>
            <a:gdLst/>
            <a:ahLst/>
            <a:cxnLst/>
            <a:rect r="r" b="b" t="t" l="l"/>
            <a:pathLst>
              <a:path h="1413297" w="1599205">
                <a:moveTo>
                  <a:pt x="0" y="0"/>
                </a:moveTo>
                <a:lnTo>
                  <a:pt x="1599205" y="0"/>
                </a:lnTo>
                <a:lnTo>
                  <a:pt x="1599205" y="1413297"/>
                </a:lnTo>
                <a:lnTo>
                  <a:pt x="0" y="1413297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66902" y="1219327"/>
            <a:ext cx="11554195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671"/>
              </a:lnSpc>
            </a:pPr>
            <a:r>
              <a:rPr lang="en-US" sz="5559">
                <a:solidFill>
                  <a:srgbClr val="000000"/>
                </a:solidFill>
                <a:latin typeface="Raleway"/>
              </a:rPr>
              <a:t>What will we be discussing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6841902" y="3305696"/>
            <a:ext cx="7256337" cy="15738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0"/>
              </a:lnSpc>
            </a:pPr>
            <a:r>
              <a:rPr lang="en-US" sz="3492">
                <a:solidFill>
                  <a:srgbClr val="000000"/>
                </a:solidFill>
                <a:latin typeface="Fira Code"/>
              </a:rPr>
              <a:t>Soci</a:t>
            </a:r>
            <a:r>
              <a:rPr lang="en-US" sz="3492">
                <a:solidFill>
                  <a:srgbClr val="000000"/>
                </a:solidFill>
                <a:latin typeface="Fira Code"/>
              </a:rPr>
              <a:t>al Media and Web Browsing Safety Guidelines</a:t>
            </a:r>
          </a:p>
          <a:p>
            <a:pPr>
              <a:lnSpc>
                <a:spcPts val="419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841902" y="6765651"/>
            <a:ext cx="5372934" cy="1989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70"/>
              </a:lnSpc>
            </a:pPr>
            <a:r>
              <a:rPr lang="en-US" sz="4391">
                <a:solidFill>
                  <a:srgbClr val="000000"/>
                </a:solidFill>
                <a:latin typeface="Lato"/>
              </a:rPr>
              <a:t>Cyb</a:t>
            </a:r>
            <a:r>
              <a:rPr lang="en-US" sz="4391">
                <a:solidFill>
                  <a:srgbClr val="000000"/>
                </a:solidFill>
                <a:latin typeface="Lato"/>
              </a:rPr>
              <a:t>ersecurity Incident Reporting </a:t>
            </a:r>
          </a:p>
          <a:p>
            <a:pPr>
              <a:lnSpc>
                <a:spcPts val="5270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83969" y="8726618"/>
            <a:ext cx="18208928" cy="1728677"/>
            <a:chOff x="0" y="0"/>
            <a:chExt cx="24278570" cy="2304902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0" t="41564" r="0" b="44186"/>
            <a:stretch>
              <a:fillRect/>
            </a:stretch>
          </p:blipFill>
          <p:spPr>
            <a:xfrm flipH="false" flipV="false">
              <a:off x="0" y="0"/>
              <a:ext cx="24278570" cy="2304902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-1977251" y="7492178"/>
            <a:ext cx="11751089" cy="1234440"/>
            <a:chOff x="0" y="0"/>
            <a:chExt cx="5803009" cy="6096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803009" cy="609600"/>
            </a:xfrm>
            <a:custGeom>
              <a:avLst/>
              <a:gdLst/>
              <a:ahLst/>
              <a:cxnLst/>
              <a:rect r="r" b="b" t="t" l="l"/>
              <a:pathLst>
                <a:path h="609600" w="5803009">
                  <a:moveTo>
                    <a:pt x="5599809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5803009" y="609600"/>
                  </a:lnTo>
                  <a:lnTo>
                    <a:pt x="5599809" y="0"/>
                  </a:lnTo>
                  <a:close/>
                </a:path>
              </a:pathLst>
            </a:custGeom>
            <a:solidFill>
              <a:srgbClr val="45C9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45183" y="3197400"/>
            <a:ext cx="17488298" cy="3238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715"/>
              </a:lnSpc>
            </a:pPr>
            <a:r>
              <a:rPr lang="en-US" sz="10596">
                <a:solidFill>
                  <a:srgbClr val="000000"/>
                </a:solidFill>
                <a:latin typeface="Raleway"/>
              </a:rPr>
              <a:t>Social Media and Web Browsing Safety Guidelines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308375" y="7492178"/>
            <a:ext cx="10068006" cy="1234440"/>
            <a:chOff x="0" y="0"/>
            <a:chExt cx="4971856" cy="6096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971856" cy="609600"/>
            </a:xfrm>
            <a:custGeom>
              <a:avLst/>
              <a:gdLst/>
              <a:ahLst/>
              <a:cxnLst/>
              <a:rect r="r" b="b" t="t" l="l"/>
              <a:pathLst>
                <a:path h="609600" w="4971856">
                  <a:moveTo>
                    <a:pt x="4768656" y="0"/>
                  </a:moveTo>
                  <a:lnTo>
                    <a:pt x="0" y="0"/>
                  </a:lnTo>
                  <a:lnTo>
                    <a:pt x="203200" y="609600"/>
                  </a:lnTo>
                  <a:lnTo>
                    <a:pt x="4971856" y="609600"/>
                  </a:lnTo>
                  <a:lnTo>
                    <a:pt x="4768656" y="0"/>
                  </a:lnTo>
                  <a:close/>
                </a:path>
              </a:pathLst>
            </a:custGeom>
            <a:solidFill>
              <a:srgbClr val="975E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101600" y="-38100"/>
              <a:ext cx="609600" cy="647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028700" y="4598965"/>
            <a:ext cx="11524218" cy="3394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Limit Personal Information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Avoid Sensitive Information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Strong Passwords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Social Media Safety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6452" y="2996768"/>
            <a:ext cx="890083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Protect Personal Information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Social Media Safety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76452" y="2996768"/>
            <a:ext cx="11776466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Be aware of scams and malicious content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453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Be aware of unsolicited messages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Avoid suspicous links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Use an up-to-date anti-virus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6452" y="2996768"/>
            <a:ext cx="703419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Manage Privacy Settings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Social Media Safety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45365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Be familiar with privacy settings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Customize privacy settings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Review regularly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6452" y="2996768"/>
            <a:ext cx="703419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Use secure browsers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Web Browsing Security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3394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Chrome, Microsoft Edge, Mozilla Firefox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Keep browsers updated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422881" y="0"/>
            <a:ext cx="4865119" cy="3900419"/>
            <a:chOff x="0" y="0"/>
            <a:chExt cx="6486825" cy="5200559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4"/>
            <a:srcRect l="14918" t="0" r="14918" b="0"/>
            <a:stretch>
              <a:fillRect/>
            </a:stretch>
          </p:blipFill>
          <p:spPr>
            <a:xfrm flipH="false" flipV="false">
              <a:off x="0" y="0"/>
              <a:ext cx="6486825" cy="5200559"/>
            </a:xfrm>
            <a:prstGeom prst="rect">
              <a:avLst/>
            </a:prstGeom>
          </p:spPr>
        </p:pic>
      </p:grpSp>
      <p:grpSp>
        <p:nvGrpSpPr>
          <p:cNvPr name="Group 5" id="5"/>
          <p:cNvGrpSpPr/>
          <p:nvPr/>
        </p:nvGrpSpPr>
        <p:grpSpPr>
          <a:xfrm rot="0">
            <a:off x="13417878" y="3454920"/>
            <a:ext cx="7682843" cy="800512"/>
            <a:chOff x="0" y="0"/>
            <a:chExt cx="2010270" cy="20946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0270" cy="209460"/>
            </a:xfrm>
            <a:custGeom>
              <a:avLst/>
              <a:gdLst/>
              <a:ahLst/>
              <a:cxnLst/>
              <a:rect r="r" b="b" t="t" l="l"/>
              <a:pathLst>
                <a:path h="209460" w="2010270">
                  <a:moveTo>
                    <a:pt x="0" y="0"/>
                  </a:moveTo>
                  <a:lnTo>
                    <a:pt x="2010270" y="0"/>
                  </a:lnTo>
                  <a:lnTo>
                    <a:pt x="2010270" y="209460"/>
                  </a:lnTo>
                  <a:lnTo>
                    <a:pt x="0" y="209460"/>
                  </a:lnTo>
                  <a:close/>
                </a:path>
              </a:pathLst>
            </a:custGeom>
            <a:solidFill>
              <a:srgbClr val="1C4F59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3417878" y="4255432"/>
            <a:ext cx="7682843" cy="6871318"/>
            <a:chOff x="0" y="0"/>
            <a:chExt cx="2128604" cy="190376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128604" cy="1903763"/>
            </a:xfrm>
            <a:custGeom>
              <a:avLst/>
              <a:gdLst/>
              <a:ahLst/>
              <a:cxnLst/>
              <a:rect r="r" b="b" t="t" l="l"/>
              <a:pathLst>
                <a:path h="1903763" w="2128604">
                  <a:moveTo>
                    <a:pt x="0" y="0"/>
                  </a:moveTo>
                  <a:lnTo>
                    <a:pt x="2128604" y="0"/>
                  </a:lnTo>
                  <a:lnTo>
                    <a:pt x="2128604" y="1903763"/>
                  </a:lnTo>
                  <a:lnTo>
                    <a:pt x="0" y="1903763"/>
                  </a:lnTo>
                  <a:close/>
                </a:path>
              </a:pathLst>
            </a:custGeom>
            <a:solidFill>
              <a:srgbClr val="17383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76452" y="2996768"/>
            <a:ext cx="9481007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ato"/>
              </a:rPr>
              <a:t>Be cautious of Phishing scams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77082" y="1988310"/>
            <a:ext cx="8288565" cy="7509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853"/>
              </a:lnSpc>
            </a:pPr>
            <a:r>
              <a:rPr lang="en-US" sz="5180">
                <a:solidFill>
                  <a:srgbClr val="000000"/>
                </a:solidFill>
                <a:latin typeface="Lato"/>
              </a:rPr>
              <a:t>Web Browsing Security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4598965"/>
            <a:ext cx="12552918" cy="33948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Do not click on unknown links</a:t>
            </a:r>
          </a:p>
          <a:p>
            <a:pPr marL="1392173" indent="-696086" lvl="1">
              <a:lnSpc>
                <a:spcPts val="9027"/>
              </a:lnSpc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Check the authenticity</a:t>
            </a:r>
          </a:p>
          <a:p>
            <a:pPr algn="l" marL="1392173" indent="-696086" lvl="1">
              <a:lnSpc>
                <a:spcPts val="9027"/>
              </a:lnSpc>
              <a:spcBef>
                <a:spcPct val="0"/>
              </a:spcBef>
              <a:buFont typeface="Arial"/>
              <a:buChar char="•"/>
            </a:pPr>
            <a:r>
              <a:rPr lang="en-US" sz="6448">
                <a:solidFill>
                  <a:srgbClr val="000000"/>
                </a:solidFill>
                <a:latin typeface="Lato"/>
              </a:rPr>
              <a:t>Use anti-viruses and firewalls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DAFf2y98hcA</dc:identifier>
  <dcterms:modified xsi:type="dcterms:W3CDTF">2011-08-01T06:04:30Z</dcterms:modified>
  <cp:revision>1</cp:revision>
  <dc:title>IV Personnel Training Presentation - Week 4</dc:title>
</cp:coreProperties>
</file>

<file path=docProps/thumbnail.jpeg>
</file>